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5" Type="http://schemas.openxmlformats.org/officeDocument/2006/relationships/slide" Target="slides/slide4.xml" /><Relationship Id="rId10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theme" Target="theme/theme1.xml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1) Project Definition and Objectives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2) Team Formation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3) Data Collection and </a:t>
          </a:r>
          <a:r>
            <a:rPr lang="en-IN" b="1" i="0" dirty="0" err="1"/>
            <a:t>Preprocessing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bg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4) Feature Engineering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5) Model Selection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1" i="0" dirty="0"/>
            <a:t>6)</a:t>
          </a:r>
          <a:r>
            <a:rPr lang="en-IN" b="1" i="0" dirty="0"/>
            <a:t> Model Training and Tuning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FFC00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00B0F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rgbClr val="FFC000"/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7)</a:t>
          </a:r>
          <a:r>
            <a:rPr lang="en-IN" b="1" i="0" dirty="0"/>
            <a:t> Evaluation Metrics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8)</a:t>
          </a:r>
          <a:r>
            <a:rPr lang="en-IN" b="1" i="0" dirty="0"/>
            <a:t> Testing and Validation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b="0" i="0" dirty="0"/>
            <a:t>9)</a:t>
          </a:r>
          <a:r>
            <a:rPr lang="en-IN" b="1" i="0" dirty="0"/>
            <a:t> Post-processing and Optimization</a:t>
          </a:r>
          <a:endParaRPr lang="en-IN" b="0" i="0" dirty="0"/>
        </a:p>
        <a:p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FFFF0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/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GB" dirty="0"/>
            <a:t>10)</a:t>
          </a:r>
          <a:r>
            <a:rPr lang="en-IN" b="1" i="0" dirty="0"/>
            <a:t> Integration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GB" dirty="0"/>
            <a:t>11)</a:t>
          </a:r>
          <a:r>
            <a:rPr lang="en-GB" b="1" i="0" dirty="0"/>
            <a:t> Continuous Learning and Feedback Loop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GB" dirty="0"/>
            <a:t>12)</a:t>
          </a:r>
          <a:r>
            <a:rPr lang="en-IN" b="1" i="0" dirty="0"/>
            <a:t> User Interface and Reporting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rgbClr val="00B050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tx1">
            <a:lumMod val="85000"/>
          </a:schemeClr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3">
            <a:lumMod val="75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13) Security and Privacy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14) User Education and Training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15) Maintenance and Updates</a:t>
          </a:r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tx1"/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chemeClr val="accent1">
            <a:lumMod val="40000"/>
            <a:lumOff val="60000"/>
          </a:schemeClr>
        </a:solidFill>
        <a:ln>
          <a:solidFill>
            <a:schemeClr val="accent2">
              <a:lumMod val="40000"/>
              <a:lumOff val="60000"/>
            </a:schemeClr>
          </a:solidFill>
        </a:ln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>
        <a:solidFill>
          <a:schemeClr val="accent2">
            <a:lumMod val="60000"/>
            <a:lumOff val="40000"/>
          </a:schemeClr>
        </a:solidFill>
      </dgm:spPr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A2C6985-A87F-4CEB-AAED-E781DE4AF5BA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accent1_2" csCatId="accent1" phldr="1"/>
      <dgm:spPr/>
    </dgm:pt>
    <dgm:pt modelId="{86429F15-A1FC-44C3-8BF8-831FEF59C949}">
      <dgm:prSet phldrT="[Text]"/>
      <dgm:spPr/>
      <dgm:t>
        <a:bodyPr/>
        <a:lstStyle/>
        <a:p>
          <a:r>
            <a:rPr lang="en-IN" b="1" i="0" dirty="0"/>
            <a:t>16) Marketing and Adoption</a:t>
          </a:r>
          <a:endParaRPr lang="en-IN" dirty="0"/>
        </a:p>
      </dgm:t>
    </dgm:pt>
    <dgm:pt modelId="{13C4F49A-9E88-4C2E-8A9B-D4A13E736EB3}" type="parTrans" cxnId="{7DF111C9-13BC-4D5F-B9F3-D75831F9BD09}">
      <dgm:prSet/>
      <dgm:spPr/>
      <dgm:t>
        <a:bodyPr/>
        <a:lstStyle/>
        <a:p>
          <a:endParaRPr lang="en-IN"/>
        </a:p>
      </dgm:t>
    </dgm:pt>
    <dgm:pt modelId="{0309D3D4-9BE7-4A93-9BE7-D205FB44F675}" type="sibTrans" cxnId="{7DF111C9-13BC-4D5F-B9F3-D75831F9BD09}">
      <dgm:prSet/>
      <dgm:spPr/>
      <dgm:t>
        <a:bodyPr/>
        <a:lstStyle/>
        <a:p>
          <a:endParaRPr lang="en-IN"/>
        </a:p>
      </dgm:t>
    </dgm:pt>
    <dgm:pt modelId="{AD66155A-B39C-4841-B9FD-3C049C9D04EF}">
      <dgm:prSet phldrT="[Text]"/>
      <dgm:spPr/>
      <dgm:t>
        <a:bodyPr/>
        <a:lstStyle/>
        <a:p>
          <a:r>
            <a:rPr lang="en-IN" b="1" i="0" dirty="0"/>
            <a:t>17) Future Enhancements</a:t>
          </a:r>
          <a:endParaRPr lang="en-IN" dirty="0"/>
        </a:p>
      </dgm:t>
    </dgm:pt>
    <dgm:pt modelId="{F50EF134-2F1B-4382-94B7-9F1F740AA973}" type="parTrans" cxnId="{3E774C97-1F02-4F90-8626-DB20FE991EA7}">
      <dgm:prSet/>
      <dgm:spPr/>
      <dgm:t>
        <a:bodyPr/>
        <a:lstStyle/>
        <a:p>
          <a:endParaRPr lang="en-IN"/>
        </a:p>
      </dgm:t>
    </dgm:pt>
    <dgm:pt modelId="{A4CC17FA-43EC-42B9-B867-4078E765A369}" type="sibTrans" cxnId="{3E774C97-1F02-4F90-8626-DB20FE991EA7}">
      <dgm:prSet/>
      <dgm:spPr/>
      <dgm:t>
        <a:bodyPr/>
        <a:lstStyle/>
        <a:p>
          <a:endParaRPr lang="en-IN"/>
        </a:p>
      </dgm:t>
    </dgm:pt>
    <dgm:pt modelId="{315DAC90-ADE6-4173-859B-971FE22F9D68}">
      <dgm:prSet phldrT="[Text]"/>
      <dgm:spPr/>
      <dgm:t>
        <a:bodyPr/>
        <a:lstStyle/>
        <a:p>
          <a:r>
            <a:rPr lang="en-IN" b="1" i="0" dirty="0"/>
            <a:t>18) Evaluation and Feedback Loop</a:t>
          </a:r>
          <a:endParaRPr lang="en-IN" b="0" i="0" dirty="0"/>
        </a:p>
        <a:p>
          <a:endParaRPr lang="en-IN" dirty="0"/>
        </a:p>
      </dgm:t>
    </dgm:pt>
    <dgm:pt modelId="{E1651622-53FE-41DD-BDA6-1A7F529A90DD}" type="parTrans" cxnId="{259AD9C6-266C-4059-BB15-66AA14BC84D3}">
      <dgm:prSet/>
      <dgm:spPr/>
      <dgm:t>
        <a:bodyPr/>
        <a:lstStyle/>
        <a:p>
          <a:endParaRPr lang="en-IN"/>
        </a:p>
      </dgm:t>
    </dgm:pt>
    <dgm:pt modelId="{293249AB-7220-4051-8D42-D5BEC086FAD6}" type="sibTrans" cxnId="{259AD9C6-266C-4059-BB15-66AA14BC84D3}">
      <dgm:prSet/>
      <dgm:spPr/>
      <dgm:t>
        <a:bodyPr/>
        <a:lstStyle/>
        <a:p>
          <a:endParaRPr lang="en-IN"/>
        </a:p>
      </dgm:t>
    </dgm:pt>
    <dgm:pt modelId="{324506E0-C25A-4EB8-8DFC-FABF5F9D2BD7}" type="pres">
      <dgm:prSet presAssocID="{4A2C6985-A87F-4CEB-AAED-E781DE4AF5BA}" presName="Name0" presStyleCnt="0">
        <dgm:presLayoutVars>
          <dgm:dir/>
          <dgm:resizeHandles val="exact"/>
        </dgm:presLayoutVars>
      </dgm:prSet>
      <dgm:spPr/>
    </dgm:pt>
    <dgm:pt modelId="{F3A4628F-1ED7-4655-8201-ABDB1498D938}" type="pres">
      <dgm:prSet presAssocID="{86429F15-A1FC-44C3-8BF8-831FEF59C949}" presName="composite" presStyleCnt="0"/>
      <dgm:spPr/>
    </dgm:pt>
    <dgm:pt modelId="{0F93FC30-B354-4219-A29E-98711D99356D}" type="pres">
      <dgm:prSet presAssocID="{86429F15-A1FC-44C3-8BF8-831FEF59C949}" presName="bgChev" presStyleLbl="node1" presStyleIdx="0" presStyleCnt="3"/>
      <dgm:spPr>
        <a:solidFill>
          <a:schemeClr val="bg2">
            <a:lumMod val="60000"/>
            <a:lumOff val="40000"/>
          </a:schemeClr>
        </a:solidFill>
      </dgm:spPr>
    </dgm:pt>
    <dgm:pt modelId="{287A77B4-A5B8-4979-A2A3-56AD421099C2}" type="pres">
      <dgm:prSet presAssocID="{86429F15-A1FC-44C3-8BF8-831FEF59C949}" presName="txNode" presStyleLbl="fgAcc1" presStyleIdx="0" presStyleCnt="3">
        <dgm:presLayoutVars>
          <dgm:bulletEnabled val="1"/>
        </dgm:presLayoutVars>
      </dgm:prSet>
      <dgm:spPr/>
    </dgm:pt>
    <dgm:pt modelId="{4EDD261E-B851-48A9-BD7C-843CE87AFE3F}" type="pres">
      <dgm:prSet presAssocID="{0309D3D4-9BE7-4A93-9BE7-D205FB44F675}" presName="compositeSpace" presStyleCnt="0"/>
      <dgm:spPr/>
    </dgm:pt>
    <dgm:pt modelId="{C08B6192-2308-40F1-9F94-3D53EBF9C16E}" type="pres">
      <dgm:prSet presAssocID="{AD66155A-B39C-4841-B9FD-3C049C9D04EF}" presName="composite" presStyleCnt="0"/>
      <dgm:spPr/>
    </dgm:pt>
    <dgm:pt modelId="{08131BDB-E6C1-4C0F-A0E7-EBB989CC4C07}" type="pres">
      <dgm:prSet presAssocID="{AD66155A-B39C-4841-B9FD-3C049C9D04EF}" presName="bgChev" presStyleLbl="node1" presStyleIdx="1" presStyleCnt="3"/>
      <dgm:spPr>
        <a:solidFill>
          <a:srgbClr val="FFFF00"/>
        </a:solidFill>
      </dgm:spPr>
    </dgm:pt>
    <dgm:pt modelId="{52F12260-2A0C-4FB4-93CA-85A4A9FE1948}" type="pres">
      <dgm:prSet presAssocID="{AD66155A-B39C-4841-B9FD-3C049C9D04EF}" presName="txNode" presStyleLbl="fgAcc1" presStyleIdx="1" presStyleCnt="3">
        <dgm:presLayoutVars>
          <dgm:bulletEnabled val="1"/>
        </dgm:presLayoutVars>
      </dgm:prSet>
      <dgm:spPr/>
    </dgm:pt>
    <dgm:pt modelId="{6173D4C6-4CBE-429F-9593-1CC28EDA95B0}" type="pres">
      <dgm:prSet presAssocID="{A4CC17FA-43EC-42B9-B867-4078E765A369}" presName="compositeSpace" presStyleCnt="0"/>
      <dgm:spPr/>
    </dgm:pt>
    <dgm:pt modelId="{3B7988F1-155F-4FD5-B178-34744BC7988D}" type="pres">
      <dgm:prSet presAssocID="{315DAC90-ADE6-4173-859B-971FE22F9D68}" presName="composite" presStyleCnt="0"/>
      <dgm:spPr/>
    </dgm:pt>
    <dgm:pt modelId="{8A46D034-BE81-4A57-AB75-8ABA93F47F64}" type="pres">
      <dgm:prSet presAssocID="{315DAC90-ADE6-4173-859B-971FE22F9D68}" presName="bgChev" presStyleLbl="node1" presStyleIdx="2" presStyleCnt="3"/>
      <dgm:spPr/>
    </dgm:pt>
    <dgm:pt modelId="{2FF651F8-2A43-4DCD-8A2B-A22B3E019948}" type="pres">
      <dgm:prSet presAssocID="{315DAC90-ADE6-4173-859B-971FE22F9D68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AE8E841D-7443-4C5E-A39C-421F600693DD}" type="presOf" srcId="{315DAC90-ADE6-4173-859B-971FE22F9D68}" destId="{2FF651F8-2A43-4DCD-8A2B-A22B3E019948}" srcOrd="0" destOrd="0" presId="urn:microsoft.com/office/officeart/2005/8/layout/chevronAccent+Icon"/>
    <dgm:cxn modelId="{3E774C97-1F02-4F90-8626-DB20FE991EA7}" srcId="{4A2C6985-A87F-4CEB-AAED-E781DE4AF5BA}" destId="{AD66155A-B39C-4841-B9FD-3C049C9D04EF}" srcOrd="1" destOrd="0" parTransId="{F50EF134-2F1B-4382-94B7-9F1F740AA973}" sibTransId="{A4CC17FA-43EC-42B9-B867-4078E765A369}"/>
    <dgm:cxn modelId="{854FC0AB-0EC0-4F59-9232-26B07A146B4E}" type="presOf" srcId="{AD66155A-B39C-4841-B9FD-3C049C9D04EF}" destId="{52F12260-2A0C-4FB4-93CA-85A4A9FE1948}" srcOrd="0" destOrd="0" presId="urn:microsoft.com/office/officeart/2005/8/layout/chevronAccent+Icon"/>
    <dgm:cxn modelId="{259AD9C6-266C-4059-BB15-66AA14BC84D3}" srcId="{4A2C6985-A87F-4CEB-AAED-E781DE4AF5BA}" destId="{315DAC90-ADE6-4173-859B-971FE22F9D68}" srcOrd="2" destOrd="0" parTransId="{E1651622-53FE-41DD-BDA6-1A7F529A90DD}" sibTransId="{293249AB-7220-4051-8D42-D5BEC086FAD6}"/>
    <dgm:cxn modelId="{7DF111C9-13BC-4D5F-B9F3-D75831F9BD09}" srcId="{4A2C6985-A87F-4CEB-AAED-E781DE4AF5BA}" destId="{86429F15-A1FC-44C3-8BF8-831FEF59C949}" srcOrd="0" destOrd="0" parTransId="{13C4F49A-9E88-4C2E-8A9B-D4A13E736EB3}" sibTransId="{0309D3D4-9BE7-4A93-9BE7-D205FB44F675}"/>
    <dgm:cxn modelId="{251674C9-7E62-41F8-9DBB-E9B27E385BE6}" type="presOf" srcId="{86429F15-A1FC-44C3-8BF8-831FEF59C949}" destId="{287A77B4-A5B8-4979-A2A3-56AD421099C2}" srcOrd="0" destOrd="0" presId="urn:microsoft.com/office/officeart/2005/8/layout/chevronAccent+Icon"/>
    <dgm:cxn modelId="{727F79D9-D0E1-4882-828E-61E09CB51B52}" type="presOf" srcId="{4A2C6985-A87F-4CEB-AAED-E781DE4AF5BA}" destId="{324506E0-C25A-4EB8-8DFC-FABF5F9D2BD7}" srcOrd="0" destOrd="0" presId="urn:microsoft.com/office/officeart/2005/8/layout/chevronAccent+Icon"/>
    <dgm:cxn modelId="{3CFBAA76-BC67-4EF9-9914-B2D91D43150A}" type="presParOf" srcId="{324506E0-C25A-4EB8-8DFC-FABF5F9D2BD7}" destId="{F3A4628F-1ED7-4655-8201-ABDB1498D938}" srcOrd="0" destOrd="0" presId="urn:microsoft.com/office/officeart/2005/8/layout/chevronAccent+Icon"/>
    <dgm:cxn modelId="{433F7DD0-5E99-474D-8C63-367816E36DE8}" type="presParOf" srcId="{F3A4628F-1ED7-4655-8201-ABDB1498D938}" destId="{0F93FC30-B354-4219-A29E-98711D99356D}" srcOrd="0" destOrd="0" presId="urn:microsoft.com/office/officeart/2005/8/layout/chevronAccent+Icon"/>
    <dgm:cxn modelId="{4FB3A730-88FC-4923-932D-8E228ECEF95E}" type="presParOf" srcId="{F3A4628F-1ED7-4655-8201-ABDB1498D938}" destId="{287A77B4-A5B8-4979-A2A3-56AD421099C2}" srcOrd="1" destOrd="0" presId="urn:microsoft.com/office/officeart/2005/8/layout/chevronAccent+Icon"/>
    <dgm:cxn modelId="{94466EFC-0E37-4FB9-AE2A-8E03F01852C1}" type="presParOf" srcId="{324506E0-C25A-4EB8-8DFC-FABF5F9D2BD7}" destId="{4EDD261E-B851-48A9-BD7C-843CE87AFE3F}" srcOrd="1" destOrd="0" presId="urn:microsoft.com/office/officeart/2005/8/layout/chevronAccent+Icon"/>
    <dgm:cxn modelId="{0619D186-5531-4FB2-9BF8-29C77E16347F}" type="presParOf" srcId="{324506E0-C25A-4EB8-8DFC-FABF5F9D2BD7}" destId="{C08B6192-2308-40F1-9F94-3D53EBF9C16E}" srcOrd="2" destOrd="0" presId="urn:microsoft.com/office/officeart/2005/8/layout/chevronAccent+Icon"/>
    <dgm:cxn modelId="{BADEE9D4-51F0-4E9E-AEBD-8637172D13AA}" type="presParOf" srcId="{C08B6192-2308-40F1-9F94-3D53EBF9C16E}" destId="{08131BDB-E6C1-4C0F-A0E7-EBB989CC4C07}" srcOrd="0" destOrd="0" presId="urn:microsoft.com/office/officeart/2005/8/layout/chevronAccent+Icon"/>
    <dgm:cxn modelId="{70FB71CD-706E-4D37-81E0-CC6D56CCA766}" type="presParOf" srcId="{C08B6192-2308-40F1-9F94-3D53EBF9C16E}" destId="{52F12260-2A0C-4FB4-93CA-85A4A9FE1948}" srcOrd="1" destOrd="0" presId="urn:microsoft.com/office/officeart/2005/8/layout/chevronAccent+Icon"/>
    <dgm:cxn modelId="{4CD98B13-FA13-4459-9640-3BDB548E54A2}" type="presParOf" srcId="{324506E0-C25A-4EB8-8DFC-FABF5F9D2BD7}" destId="{6173D4C6-4CBE-429F-9593-1CC28EDA95B0}" srcOrd="3" destOrd="0" presId="urn:microsoft.com/office/officeart/2005/8/layout/chevronAccent+Icon"/>
    <dgm:cxn modelId="{5C24D466-DBF1-427B-ADFB-1BDECC877782}" type="presParOf" srcId="{324506E0-C25A-4EB8-8DFC-FABF5F9D2BD7}" destId="{3B7988F1-155F-4FD5-B178-34744BC7988D}" srcOrd="4" destOrd="0" presId="urn:microsoft.com/office/officeart/2005/8/layout/chevronAccent+Icon"/>
    <dgm:cxn modelId="{59F0F808-B052-44AF-B4C2-B06A7EAA2CD7}" type="presParOf" srcId="{3B7988F1-155F-4FD5-B178-34744BC7988D}" destId="{8A46D034-BE81-4A57-AB75-8ABA93F47F64}" srcOrd="0" destOrd="0" presId="urn:microsoft.com/office/officeart/2005/8/layout/chevronAccent+Icon"/>
    <dgm:cxn modelId="{C0D89F7B-6549-47A3-8FBC-939044455248}" type="presParOf" srcId="{3B7988F1-155F-4FD5-B178-34744BC7988D}" destId="{2FF651F8-2A43-4DCD-8A2B-A22B3E019948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1) Project Definition and Objectives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2) Team Formation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3) Data Collection and </a:t>
          </a:r>
          <a:r>
            <a:rPr lang="en-IN" sz="1100" b="1" i="0" kern="1200" dirty="0" err="1"/>
            <a:t>Preprocessing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i="0" kern="1200" dirty="0"/>
            <a:t>4) Feature Engineering</a:t>
          </a:r>
          <a:endParaRPr lang="en-IN" sz="12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i="0" kern="1200" dirty="0"/>
            <a:t>5) Model Selection</a:t>
          </a:r>
          <a:endParaRPr lang="en-IN" sz="12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i="0" kern="1200" dirty="0"/>
            <a:t>6)</a:t>
          </a:r>
          <a:r>
            <a:rPr lang="en-IN" sz="1200" b="1" i="0" kern="1200" dirty="0"/>
            <a:t> Model Training and Tuning</a:t>
          </a:r>
          <a:endParaRPr lang="en-IN" sz="1200" kern="1200" dirty="0"/>
        </a:p>
      </dsp:txBody>
      <dsp:txXfrm>
        <a:off x="4486581" y="1208848"/>
        <a:ext cx="1438739" cy="6361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7)</a:t>
          </a:r>
          <a:r>
            <a:rPr lang="en-IN" sz="1000" b="1" i="0" kern="1200" dirty="0"/>
            <a:t> Evaluation Metrics</a:t>
          </a:r>
          <a:endParaRPr lang="en-IN" sz="10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FFFF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kern="1200" dirty="0"/>
            <a:t>8)</a:t>
          </a:r>
          <a:r>
            <a:rPr lang="en-IN" sz="1000" b="1" i="0" kern="1200" dirty="0"/>
            <a:t> Testing and Validation</a:t>
          </a:r>
          <a:endParaRPr lang="en-IN" sz="10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000" b="0" i="0" kern="1200" dirty="0"/>
            <a:t>9)</a:t>
          </a:r>
          <a:r>
            <a:rPr lang="en-IN" sz="1000" b="1" i="0" kern="1200" dirty="0"/>
            <a:t> Post-processing and Optimization</a:t>
          </a:r>
          <a:endParaRPr lang="en-IN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4486581" y="1208848"/>
        <a:ext cx="1438739" cy="6361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rgbClr val="00B05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10)</a:t>
          </a:r>
          <a:r>
            <a:rPr lang="en-IN" sz="1100" b="1" i="0" kern="1200" dirty="0"/>
            <a:t> Integration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tx1">
            <a:lumMod val="8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11)</a:t>
          </a:r>
          <a:r>
            <a:rPr lang="en-GB" sz="1100" b="1" i="0" kern="1200" dirty="0"/>
            <a:t> Continuous Learning and Feedback Loop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3">
            <a:lumMod val="75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12)</a:t>
          </a:r>
          <a:r>
            <a:rPr lang="en-IN" sz="1100" b="1" i="0" kern="1200" dirty="0"/>
            <a:t> User Interface and Reporting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13) Security and Privacy</a:t>
          </a:r>
          <a:endParaRPr lang="en-IN" sz="11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lumMod val="40000"/>
            <a:lumOff val="60000"/>
          </a:schemeClr>
        </a:solidFill>
        <a:ln w="19050" cap="rnd" cmpd="sng" algn="ctr">
          <a:solidFill>
            <a:schemeClr val="accent2">
              <a:lumMod val="40000"/>
              <a:lumOff val="6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14) User Education and Training</a:t>
          </a:r>
          <a:endParaRPr lang="en-IN" sz="11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i="0" kern="1200" dirty="0"/>
            <a:t>15) Maintenance and Updates</a:t>
          </a:r>
          <a:endParaRPr lang="en-IN" sz="1100" kern="1200" dirty="0"/>
        </a:p>
      </dsp:txBody>
      <dsp:txXfrm>
        <a:off x="4486581" y="1208848"/>
        <a:ext cx="1438739" cy="6361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3FC30-B354-4219-A29E-98711D99356D}">
      <dsp:nvSpPr>
        <dsp:cNvPr id="0" name=""/>
        <dsp:cNvSpPr/>
      </dsp:nvSpPr>
      <dsp:spPr>
        <a:xfrm>
          <a:off x="696" y="1020119"/>
          <a:ext cx="1750645" cy="675749"/>
        </a:xfrm>
        <a:prstGeom prst="chevron">
          <a:avLst>
            <a:gd name="adj" fmla="val 40000"/>
          </a:avLst>
        </a:prstGeom>
        <a:solidFill>
          <a:schemeClr val="bg2">
            <a:lumMod val="60000"/>
            <a:lumOff val="4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7A77B4-A5B8-4979-A2A3-56AD421099C2}">
      <dsp:nvSpPr>
        <dsp:cNvPr id="0" name=""/>
        <dsp:cNvSpPr/>
      </dsp:nvSpPr>
      <dsp:spPr>
        <a:xfrm>
          <a:off x="467535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16) Marketing and Adoption</a:t>
          </a:r>
          <a:endParaRPr lang="en-IN" sz="1000" kern="1200" dirty="0"/>
        </a:p>
      </dsp:txBody>
      <dsp:txXfrm>
        <a:off x="487327" y="1208848"/>
        <a:ext cx="1438739" cy="636165"/>
      </dsp:txXfrm>
    </dsp:sp>
    <dsp:sp modelId="{08131BDB-E6C1-4C0F-A0E7-EBB989CC4C07}">
      <dsp:nvSpPr>
        <dsp:cNvPr id="0" name=""/>
        <dsp:cNvSpPr/>
      </dsp:nvSpPr>
      <dsp:spPr>
        <a:xfrm>
          <a:off x="2000323" y="1020119"/>
          <a:ext cx="1750645" cy="675749"/>
        </a:xfrm>
        <a:prstGeom prst="chevron">
          <a:avLst>
            <a:gd name="adj" fmla="val 40000"/>
          </a:avLst>
        </a:prstGeom>
        <a:solidFill>
          <a:srgbClr val="FFFF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F12260-2A0C-4FB4-93CA-85A4A9FE1948}">
      <dsp:nvSpPr>
        <dsp:cNvPr id="0" name=""/>
        <dsp:cNvSpPr/>
      </dsp:nvSpPr>
      <dsp:spPr>
        <a:xfrm>
          <a:off x="2467162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17) Future Enhancements</a:t>
          </a:r>
          <a:endParaRPr lang="en-IN" sz="1000" kern="1200" dirty="0"/>
        </a:p>
      </dsp:txBody>
      <dsp:txXfrm>
        <a:off x="2486954" y="1208848"/>
        <a:ext cx="1438739" cy="636165"/>
      </dsp:txXfrm>
    </dsp:sp>
    <dsp:sp modelId="{8A46D034-BE81-4A57-AB75-8ABA93F47F64}">
      <dsp:nvSpPr>
        <dsp:cNvPr id="0" name=""/>
        <dsp:cNvSpPr/>
      </dsp:nvSpPr>
      <dsp:spPr>
        <a:xfrm>
          <a:off x="3999950" y="1020119"/>
          <a:ext cx="1750645" cy="675749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651F8-2A43-4DCD-8A2B-A22B3E019948}">
      <dsp:nvSpPr>
        <dsp:cNvPr id="0" name=""/>
        <dsp:cNvSpPr/>
      </dsp:nvSpPr>
      <dsp:spPr>
        <a:xfrm>
          <a:off x="4466789" y="1189056"/>
          <a:ext cx="1478323" cy="67574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b="1" i="0" kern="1200" dirty="0"/>
            <a:t>18) Evaluation and Feedback Loop</a:t>
          </a:r>
          <a:endParaRPr lang="en-IN" sz="1000" b="0" i="0" kern="1200" dirty="0"/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000" kern="1200" dirty="0"/>
        </a:p>
      </dsp:txBody>
      <dsp:txXfrm>
        <a:off x="4486581" y="1208848"/>
        <a:ext cx="1438739" cy="6361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21" Type="http://schemas.openxmlformats.org/officeDocument/2006/relationships/image" Target="../media/image4.png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20" Type="http://schemas.openxmlformats.org/officeDocument/2006/relationships/image" Target="../media/image3.png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2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Relationship Id="rId22" Type="http://schemas.openxmlformats.org/officeDocument/2006/relationships/image" Target="../media/image5.png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7" Type="http://schemas.openxmlformats.org/officeDocument/2006/relationships/image" Target="../media/image8.png" /><Relationship Id="rId2" Type="http://schemas.microsoft.com/office/2017/06/relationships/model3d" Target="../media/model3d1.glb" /><Relationship Id="rId1" Type="http://schemas.openxmlformats.org/officeDocument/2006/relationships/slideLayout" Target="../slideLayouts/slideLayout1.xml" /><Relationship Id="rId6" Type="http://schemas.openxmlformats.org/officeDocument/2006/relationships/image" Target="../media/image8.png" /><Relationship Id="rId5" Type="http://schemas.microsoft.com/office/2017/06/relationships/model3d" Target="../media/model3d2.glb" /><Relationship Id="rId4" Type="http://schemas.openxmlformats.org/officeDocument/2006/relationships/image" Target="../media/image7.png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 /><Relationship Id="rId13" Type="http://schemas.openxmlformats.org/officeDocument/2006/relationships/diagramLayout" Target="../diagrams/layout3.xml" /><Relationship Id="rId3" Type="http://schemas.openxmlformats.org/officeDocument/2006/relationships/diagramLayout" Target="../diagrams/layout1.xml" /><Relationship Id="rId7" Type="http://schemas.openxmlformats.org/officeDocument/2006/relationships/diagramData" Target="../diagrams/data2.xml" /><Relationship Id="rId12" Type="http://schemas.openxmlformats.org/officeDocument/2006/relationships/diagramData" Target="../diagrams/data3.xml" /><Relationship Id="rId2" Type="http://schemas.openxmlformats.org/officeDocument/2006/relationships/diagramData" Target="../diagrams/data1.xml" /><Relationship Id="rId16" Type="http://schemas.microsoft.com/office/2007/relationships/diagramDrawing" Target="../diagrams/drawing3.xml" /><Relationship Id="rId1" Type="http://schemas.openxmlformats.org/officeDocument/2006/relationships/slideLayout" Target="../slideLayouts/slideLayout7.xml" /><Relationship Id="rId6" Type="http://schemas.microsoft.com/office/2007/relationships/diagramDrawing" Target="../diagrams/drawing1.xml" /><Relationship Id="rId11" Type="http://schemas.microsoft.com/office/2007/relationships/diagramDrawing" Target="../diagrams/drawing2.xml" /><Relationship Id="rId5" Type="http://schemas.openxmlformats.org/officeDocument/2006/relationships/diagramColors" Target="../diagrams/colors1.xml" /><Relationship Id="rId15" Type="http://schemas.openxmlformats.org/officeDocument/2006/relationships/diagramColors" Target="../diagrams/colors3.xml" /><Relationship Id="rId10" Type="http://schemas.openxmlformats.org/officeDocument/2006/relationships/diagramColors" Target="../diagrams/colors2.xml" /><Relationship Id="rId4" Type="http://schemas.openxmlformats.org/officeDocument/2006/relationships/diagramQuickStyle" Target="../diagrams/quickStyle1.xml" /><Relationship Id="rId9" Type="http://schemas.openxmlformats.org/officeDocument/2006/relationships/diagramQuickStyle" Target="../diagrams/quickStyle2.xml" /><Relationship Id="rId14" Type="http://schemas.openxmlformats.org/officeDocument/2006/relationships/diagramQuickStyle" Target="../diagrams/quickStyle3.xml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 /><Relationship Id="rId13" Type="http://schemas.openxmlformats.org/officeDocument/2006/relationships/diagramLayout" Target="../diagrams/layout6.xml" /><Relationship Id="rId3" Type="http://schemas.openxmlformats.org/officeDocument/2006/relationships/diagramLayout" Target="../diagrams/layout4.xml" /><Relationship Id="rId7" Type="http://schemas.openxmlformats.org/officeDocument/2006/relationships/diagramData" Target="../diagrams/data5.xml" /><Relationship Id="rId12" Type="http://schemas.openxmlformats.org/officeDocument/2006/relationships/diagramData" Target="../diagrams/data6.xml" /><Relationship Id="rId2" Type="http://schemas.openxmlformats.org/officeDocument/2006/relationships/diagramData" Target="../diagrams/data4.xml" /><Relationship Id="rId16" Type="http://schemas.microsoft.com/office/2007/relationships/diagramDrawing" Target="../diagrams/drawing6.xml" /><Relationship Id="rId1" Type="http://schemas.openxmlformats.org/officeDocument/2006/relationships/slideLayout" Target="../slideLayouts/slideLayout7.xml" /><Relationship Id="rId6" Type="http://schemas.microsoft.com/office/2007/relationships/diagramDrawing" Target="../diagrams/drawing4.xml" /><Relationship Id="rId11" Type="http://schemas.microsoft.com/office/2007/relationships/diagramDrawing" Target="../diagrams/drawing5.xml" /><Relationship Id="rId5" Type="http://schemas.openxmlformats.org/officeDocument/2006/relationships/diagramColors" Target="../diagrams/colors4.xml" /><Relationship Id="rId15" Type="http://schemas.openxmlformats.org/officeDocument/2006/relationships/diagramColors" Target="../diagrams/colors6.xml" /><Relationship Id="rId10" Type="http://schemas.openxmlformats.org/officeDocument/2006/relationships/diagramColors" Target="../diagrams/colors5.xml" /><Relationship Id="rId4" Type="http://schemas.openxmlformats.org/officeDocument/2006/relationships/diagramQuickStyle" Target="../diagrams/quickStyle4.xml" /><Relationship Id="rId9" Type="http://schemas.openxmlformats.org/officeDocument/2006/relationships/diagramQuickStyle" Target="../diagrams/quickStyle5.xml" /><Relationship Id="rId14" Type="http://schemas.openxmlformats.org/officeDocument/2006/relationships/diagramQuickStyle" Target="../diagrams/quickStyle6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9BDBA-6B22-4B45-B730-D7E069B44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645" y="-107337"/>
            <a:ext cx="8019506" cy="3919966"/>
          </a:xfrm>
        </p:spPr>
        <p:txBody>
          <a:bodyPr/>
          <a:lstStyle/>
          <a:p>
            <a:r>
              <a:rPr lang="en-GB" sz="5400" dirty="0"/>
              <a:t>BUILDING A SMARTER AI POWERED SPAM CLASSIFIER</a:t>
            </a:r>
            <a:endParaRPr lang="en-IN" sz="54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1AD848-7EA6-4862-8D28-025DF5436076}"/>
              </a:ext>
            </a:extLst>
          </p:cNvPr>
          <p:cNvSpPr/>
          <p:nvPr/>
        </p:nvSpPr>
        <p:spPr>
          <a:xfrm>
            <a:off x="5499652" y="488573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NAME		:</a:t>
            </a:r>
            <a:r>
              <a:rPr lang="en-GB" b="1" dirty="0">
                <a:solidFill>
                  <a:srgbClr val="FF0000"/>
                </a:solidFill>
              </a:rPr>
              <a:t>     </a:t>
            </a:r>
            <a:r>
              <a:rPr lang="en-IN" b="1" dirty="0">
                <a:solidFill>
                  <a:srgbClr val="FF0000"/>
                </a:solidFill>
              </a:rPr>
              <a:t>DEEPAKKRISHNAN G</a:t>
            </a:r>
            <a:endParaRPr lang="en-GB" b="1" dirty="0"/>
          </a:p>
          <a:p>
            <a:r>
              <a:rPr lang="en-GB" b="1" dirty="0">
                <a:solidFill>
                  <a:schemeClr val="bg1"/>
                </a:solidFill>
              </a:rPr>
              <a:t>REG.NO  	:     </a:t>
            </a:r>
            <a:r>
              <a:rPr lang="en-GB" b="1" dirty="0"/>
              <a:t>212921104</a:t>
            </a:r>
            <a:r>
              <a:rPr lang="en-IN" b="1" dirty="0"/>
              <a:t>303</a:t>
            </a:r>
            <a:endParaRPr lang="en-GB" b="1" dirty="0"/>
          </a:p>
          <a:p>
            <a:r>
              <a:rPr lang="en-GB" b="1" dirty="0">
                <a:solidFill>
                  <a:schemeClr val="bg1"/>
                </a:solidFill>
              </a:rPr>
              <a:t>DEPT/SEM	:     </a:t>
            </a:r>
            <a:r>
              <a:rPr lang="en-GB" b="1" dirty="0"/>
              <a:t>CSE/V</a:t>
            </a:r>
          </a:p>
          <a:p>
            <a:r>
              <a:rPr lang="en-GB" b="1" dirty="0">
                <a:solidFill>
                  <a:schemeClr val="bg1"/>
                </a:solidFill>
              </a:rPr>
              <a:t>COLLEGE	:     </a:t>
            </a:r>
            <a:r>
              <a:rPr lang="en-GB" b="1" dirty="0"/>
              <a:t>2129-SJCE</a:t>
            </a:r>
          </a:p>
        </p:txBody>
      </p:sp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6" name="3D Model 5" descr="Email">
                <a:extLst>
                  <a:ext uri="{FF2B5EF4-FFF2-40B4-BE49-F238E27FC236}">
                    <a16:creationId xmlns:a16="http://schemas.microsoft.com/office/drawing/2014/main" id="{3B1223A5-E62E-4C85-8E5F-1223C53129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92295058"/>
                  </p:ext>
                </p:extLst>
              </p:nvPr>
            </p:nvGraphicFramePr>
            <p:xfrm>
              <a:off x="7917404" y="1517372"/>
              <a:ext cx="3042142" cy="296609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42142" cy="2966090"/>
                    </a:xfrm>
                    <a:prstGeom prst="rect">
                      <a:avLst/>
                    </a:prstGeom>
                  </am3d:spPr>
                  <am3d:camera>
                    <am3d:pos x="0" y="0" z="604373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43480" d="1000000"/>
                    <am3d:preTrans dx="1429321" dy="-13682864" dz="299478"/>
                    <am3d:scale>
                      <am3d:sx n="1000000" d="1000000"/>
                      <am3d:sy n="1000000" d="1000000"/>
                      <am3d:sz n="1000000" d="1000000"/>
                    </am3d:scale>
                    <am3d:rot ax="2128938" ay="1621806" az="107698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491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Email">
                <a:extLst>
                  <a:ext uri="{FF2B5EF4-FFF2-40B4-BE49-F238E27FC236}">
                    <a16:creationId xmlns:a16="http://schemas.microsoft.com/office/drawing/2014/main" id="{3B1223A5-E62E-4C85-8E5F-1223C53129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17404" y="1517372"/>
                <a:ext cx="3042142" cy="29660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7" name="3D Model 6" descr="Magnifying Glass">
                <a:extLst>
                  <a:ext uri="{FF2B5EF4-FFF2-40B4-BE49-F238E27FC236}">
                    <a16:creationId xmlns:a16="http://schemas.microsoft.com/office/drawing/2014/main" id="{2DC5ADA9-E433-4947-BD0B-5F025271D22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7713407"/>
                  </p:ext>
                </p:extLst>
              </p:nvPr>
            </p:nvGraphicFramePr>
            <p:xfrm>
              <a:off x="1556996" y="4224712"/>
              <a:ext cx="2341098" cy="186134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341098" cy="1861349"/>
                    </a:xfrm>
                    <a:prstGeom prst="rect">
                      <a:avLst/>
                    </a:prstGeom>
                  </am3d:spPr>
                  <am3d:camera>
                    <am3d:pos x="0" y="0" z="661145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0478" d="1000000"/>
                    <am3d:preTrans dx="3477914" dy="-15515201" dz="-2432555"/>
                    <am3d:scale>
                      <am3d:sx n="1000000" d="1000000"/>
                      <am3d:sy n="1000000" d="1000000"/>
                      <am3d:sz n="1000000" d="1000000"/>
                    </am3d:scale>
                    <am3d:rot ax="1073583" ay="505539" az="162518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235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Magnifying Glass">
                <a:extLst>
                  <a:ext uri="{FF2B5EF4-FFF2-40B4-BE49-F238E27FC236}">
                    <a16:creationId xmlns:a16="http://schemas.microsoft.com/office/drawing/2014/main" id="{2DC5ADA9-E433-4947-BD0B-5F025271D2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56996" y="4224712"/>
                <a:ext cx="2341098" cy="18613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8882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1D181-40A0-4433-B46E-83C39EC31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849611" cy="1376082"/>
          </a:xfrm>
        </p:spPr>
        <p:txBody>
          <a:bodyPr/>
          <a:lstStyle/>
          <a:p>
            <a:r>
              <a:rPr lang="en-GB" dirty="0"/>
              <a:t>PROJECT TITLE: </a:t>
            </a:r>
            <a:r>
              <a:rPr lang="en-GB" sz="4400" dirty="0"/>
              <a:t>BUILDING A SMARTER AI POWERED SPAM CLASSIFIER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06A7B-8BA3-42A6-A465-4B33ECB4D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Creating an innovation project for Building a smarter AI powered spam classifier can help businesses better understand customer </a:t>
            </a:r>
            <a:r>
              <a:rPr lang="en-GB" dirty="0" err="1"/>
              <a:t>behavior</a:t>
            </a:r>
            <a:r>
              <a:rPr lang="en-GB" dirty="0"/>
              <a:t>, improve sales strategies, and enhance overall customer satisfaction. Below is a step-by-step outline of an innovation project focused on this topic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/>
              <a:t>Project Overview:</a:t>
            </a:r>
            <a:r>
              <a:rPr lang="en-GB" dirty="0"/>
              <a:t> Creating a smarter AI-powered spam classifier is a valuable project that can greatly enhance email and communication systems. Here's a step-by-step outline for an innovation project to build such a system.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91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BD7DC2-1343-40ED-B3DA-57589AD14D6B}"/>
              </a:ext>
            </a:extLst>
          </p:cNvPr>
          <p:cNvSpPr/>
          <p:nvPr/>
        </p:nvSpPr>
        <p:spPr>
          <a:xfrm>
            <a:off x="281245" y="275847"/>
            <a:ext cx="485902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4800" b="1" dirty="0">
                <a:latin typeface="Rockwell" panose="02060603020205020403" pitchFamily="18" charset="0"/>
              </a:rPr>
              <a:t>Project Phases:</a:t>
            </a:r>
            <a:endParaRPr lang="en-IN" sz="4800" dirty="0">
              <a:latin typeface="Rockwell" panose="02060603020205020403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393E669-C64D-4760-970C-E534156F06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6119039"/>
              </p:ext>
            </p:extLst>
          </p:nvPr>
        </p:nvGraphicFramePr>
        <p:xfrm>
          <a:off x="1276626" y="511457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D529592-973E-4940-986F-DA70D0E5B0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79005482"/>
              </p:ext>
            </p:extLst>
          </p:nvPr>
        </p:nvGraphicFramePr>
        <p:xfrm>
          <a:off x="3719442" y="2189529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CCCBF92-EDD4-4D6E-B8EC-86AF8F7840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8037070"/>
              </p:ext>
            </p:extLst>
          </p:nvPr>
        </p:nvGraphicFramePr>
        <p:xfrm>
          <a:off x="5543825" y="3973075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470357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A8D61AC-A7EC-4320-BD7E-B522BB95DB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2577658"/>
              </p:ext>
            </p:extLst>
          </p:nvPr>
        </p:nvGraphicFramePr>
        <p:xfrm>
          <a:off x="1051339" y="0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A3100D6-FA8A-43A2-B639-9F51D3D11E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4238219"/>
              </p:ext>
            </p:extLst>
          </p:nvPr>
        </p:nvGraphicFramePr>
        <p:xfrm>
          <a:off x="3123095" y="1867268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C0EEB71-788F-4E47-8783-3A7075AAA2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20495421"/>
              </p:ext>
            </p:extLst>
          </p:nvPr>
        </p:nvGraphicFramePr>
        <p:xfrm>
          <a:off x="5689599" y="3718708"/>
          <a:ext cx="5945809" cy="2884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224939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CFE01CE-C05D-48D3-914C-13D5C7D292CB}"/>
              </a:ext>
            </a:extLst>
          </p:cNvPr>
          <p:cNvSpPr/>
          <p:nvPr/>
        </p:nvSpPr>
        <p:spPr>
          <a:xfrm>
            <a:off x="861391" y="1736035"/>
            <a:ext cx="1023067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dirty="0"/>
              <a:t>Remember that creating a smarter AI-powered spam classifier is an ongoing process, and staying up-to-date with the latest developments in AI and cybersecurity is crucial for long-term success.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7568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156</TotalTime>
  <Words>244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Ion</vt:lpstr>
      <vt:lpstr>BUILDING A SMARTER AI POWERED SPAM CLASSIFIER</vt:lpstr>
      <vt:lpstr>PROJECT TITLE: BUILDING A SMARTER AI POWERED SPAM CLASSIFIER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ENERGY CONSUMPTION</dc:title>
  <dc:creator>Prince Thomas J</dc:creator>
  <cp:lastModifiedBy>Deepak Krishnan</cp:lastModifiedBy>
  <cp:revision>13</cp:revision>
  <dcterms:created xsi:type="dcterms:W3CDTF">2023-10-08T12:53:54Z</dcterms:created>
  <dcterms:modified xsi:type="dcterms:W3CDTF">2023-10-10T14:37:23Z</dcterms:modified>
</cp:coreProperties>
</file>

<file path=docProps/thumbnail.jpeg>
</file>